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4T16:37:32.70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4T16:37:33.51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4T16:37:34.93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4T16:37:35.61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4T16:37:36.61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4T16:37:39.28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86 113 24575,'-4'-5'0,"-2"-5"0,-4-1 0,0-3 0,-3 1 0,1-2 0,3-2 0,-2 1 0,1 4-8191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4T16:37:40.09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4T16:37:41.09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4T16:37:42.54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0DFB70-64DC-9DBE-855B-6BC9AB0665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96020EA-241C-257A-A4B2-628E93564C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13E9FD-90E6-5251-8150-974D2C381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94AA-F9C4-4582-8C5B-70625E0A4739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62BB11-92F3-C778-81FF-B6EC814D0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03E71BD-5109-700F-DE78-86F75F16A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BA90-EDF9-46A2-BA49-EB9A566CF6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5325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D2F45-05FB-BE08-CADD-BE2C51933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985D6F-D211-2136-CEAB-CA183DED74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ABDADA-8E19-F374-496D-C16C1480E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94AA-F9C4-4582-8C5B-70625E0A4739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79B225-018A-0705-7F2A-76D6CD4A5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B3078A-893D-54DE-03A0-9012FDE29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BA90-EDF9-46A2-BA49-EB9A566CF6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9699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CBEFFE-83FD-7215-A631-663CAC495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C4A72F-E4D1-F16D-AA47-220F3BD1F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30D4C7-9CC3-B570-786B-70757618F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94AA-F9C4-4582-8C5B-70625E0A4739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3C6C20-1B02-4655-2224-A9571BDAE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D94D1C-1D54-F67A-CC2A-ED703F553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BA90-EDF9-46A2-BA49-EB9A566CF6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104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4B4189-48E2-C21D-09B9-8A254B7AC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671935-941B-91DB-9FED-B2B22A8932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34484C1-6E64-4E5A-586A-A91DCFF273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373E70D-6C57-108E-EABD-0672120C9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94AA-F9C4-4582-8C5B-70625E0A4739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E5197B6-FF60-9D82-E30E-4C3596AAE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C675FFB-6DCD-2431-7564-89FDB5482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BA90-EDF9-46A2-BA49-EB9A566CF6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7453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105807-F6CE-0A1D-D0E8-98F9668C3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47545A-A0A5-6553-E49F-266FE1A96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1B5AAA9-56E8-1560-C6F7-A2C2A6B491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E2C6AEE-5BC1-617D-510B-D670758FD4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184778F-DA32-F216-539E-FEA3FAF1EA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7DDBBB-9E8D-36F6-93D3-1365B9850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94AA-F9C4-4582-8C5B-70625E0A4739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0F2C2A9-9C7E-44AA-2F45-BD7397399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D4A2FA2-4F7B-44C0-9B0D-5CB3EB6A5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BA90-EDF9-46A2-BA49-EB9A566CF6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2249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F7CE9-8405-0FD1-1C94-BB33AC60F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51E7CDF-D415-97E0-1E3E-66D5217AD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94AA-F9C4-4582-8C5B-70625E0A4739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5AC3AD9-D21D-BBFE-6150-076227E8F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911E4C4-A193-0123-6F6B-6940A52DA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BA90-EDF9-46A2-BA49-EB9A566CF6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086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B78ED95-69AD-2AB6-91B9-F265ED82A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94AA-F9C4-4582-8C5B-70625E0A4739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DC0B459-02AF-22CC-59F3-CD2EA22A4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B5CDFE-2F74-6B36-C060-449E000A2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BA90-EDF9-46A2-BA49-EB9A566CF6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2043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49E58E-B212-3C86-0EF0-9052AE994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BA43AF-9CE2-AC3F-9DB1-C5E37F3B0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4436B74-05F9-0A06-5B96-4DBF322F65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0E44855-162B-82A3-5F2B-F16FA4F0C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94AA-F9C4-4582-8C5B-70625E0A4739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D0D18B1-BA6B-B9EA-9A03-A642C0820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E4E77F5-7EF3-A97B-6D4C-CAE1268B1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BA90-EDF9-46A2-BA49-EB9A566CF6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3927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C2C159-EE88-3816-3516-9CCCBF76E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F15678E-F6BD-0C97-1697-625E33F4A6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2561846-6CEE-6BBD-1D8A-AFEF8B574C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EFCDCF-6D45-A1C9-3CB0-C51D6A0AD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94AA-F9C4-4582-8C5B-70625E0A4739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D6F84D-535C-7C33-FC23-435C8633D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E012968-2802-1ED1-672F-AB44EEC90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BA90-EDF9-46A2-BA49-EB9A566CF6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4511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A6AC43-71F5-5336-B0A0-CB704FAB7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50B120C-9A5D-BC85-E471-5A62D1257C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E5A762-EF80-F786-88CD-910C0911E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94AA-F9C4-4582-8C5B-70625E0A4739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205FE9-DA6D-ECCE-BCCE-2E0E75FDA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F05DEA-09E2-A301-AE6E-B47859032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BA90-EDF9-46A2-BA49-EB9A566CF6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2762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DCF37FA-FBB1-71B3-94B3-AEF9505DE3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037AA2C-C7A7-ED98-C531-0E4FBD76C3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D1D598-D436-B0F8-C152-E978249A8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94AA-F9C4-4582-8C5B-70625E0A4739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14766F-13CE-BA73-EA9A-3D836B4FE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DF22DE7-86FC-961F-2CB7-DF4D50724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BA90-EDF9-46A2-BA49-EB9A566CF6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9615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C713C41-BAFA-40CB-035B-5905DA3AE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6756591-1A64-D559-9E6B-9134A5220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733E4C-6873-256A-0F4F-902123E640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7A94AA-F9C4-4582-8C5B-70625E0A4739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EF5FCC-4B9B-F64B-2894-E5221FAAF6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EDDFD9-509B-1304-2819-B816B77046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6FBA90-EDF9-46A2-BA49-EB9A566CF6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4509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13" Type="http://schemas.openxmlformats.org/officeDocument/2006/relationships/customXml" Target="../ink/ink9.xml"/><Relationship Id="rId3" Type="http://schemas.openxmlformats.org/officeDocument/2006/relationships/customXml" Target="../ink/ink1.xml"/><Relationship Id="rId7" Type="http://schemas.openxmlformats.org/officeDocument/2006/relationships/customXml" Target="../ink/ink4.xml"/><Relationship Id="rId12" Type="http://schemas.openxmlformats.org/officeDocument/2006/relationships/customXml" Target="../ink/ink8.xml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11" Type="http://schemas.openxmlformats.org/officeDocument/2006/relationships/customXml" Target="../ink/ink7.xml"/><Relationship Id="rId5" Type="http://schemas.openxmlformats.org/officeDocument/2006/relationships/customXml" Target="../ink/ink2.xml"/><Relationship Id="rId10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customXml" Target="../ink/ink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2C4F4-6281-E344-ADDF-96347B72E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878FCA2-68F9-A895-C437-A2B3769F0A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347418"/>
              </p:ext>
            </p:extLst>
          </p:nvPr>
        </p:nvGraphicFramePr>
        <p:xfrm>
          <a:off x="2695059" y="205804"/>
          <a:ext cx="8797810" cy="50118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1136">
                  <a:extLst>
                    <a:ext uri="{9D8B030D-6E8A-4147-A177-3AD203B41FA5}">
                      <a16:colId xmlns:a16="http://schemas.microsoft.com/office/drawing/2014/main" val="2058017162"/>
                    </a:ext>
                  </a:extLst>
                </a:gridCol>
                <a:gridCol w="1938387">
                  <a:extLst>
                    <a:ext uri="{9D8B030D-6E8A-4147-A177-3AD203B41FA5}">
                      <a16:colId xmlns:a16="http://schemas.microsoft.com/office/drawing/2014/main" val="604377530"/>
                    </a:ext>
                  </a:extLst>
                </a:gridCol>
                <a:gridCol w="1731817">
                  <a:extLst>
                    <a:ext uri="{9D8B030D-6E8A-4147-A177-3AD203B41FA5}">
                      <a16:colId xmlns:a16="http://schemas.microsoft.com/office/drawing/2014/main" val="2351596907"/>
                    </a:ext>
                  </a:extLst>
                </a:gridCol>
                <a:gridCol w="1616470">
                  <a:extLst>
                    <a:ext uri="{9D8B030D-6E8A-4147-A177-3AD203B41FA5}">
                      <a16:colId xmlns:a16="http://schemas.microsoft.com/office/drawing/2014/main" val="908637481"/>
                    </a:ext>
                  </a:extLst>
                </a:gridCol>
              </a:tblGrid>
              <a:tr h="629033">
                <a:tc>
                  <a:txBody>
                    <a:bodyPr/>
                    <a:lstStyle/>
                    <a:p>
                      <a:r>
                        <a:rPr lang="fr-FR" sz="1400" dirty="0"/>
                        <a:t>Prestations félines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      Forfait  N° 1  « Essentiel » : 150€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Forfait  N° 2   Accompagnement : 200€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Forfait  N° 3  Sérénité : 290€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038569"/>
                  </a:ext>
                </a:extLst>
              </a:tr>
              <a:tr h="2920231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fr-FR" sz="1200" dirty="0"/>
                        <a:t>Consultation comportementale à domicile (ou visio selon situation géographique)</a:t>
                      </a:r>
                    </a:p>
                    <a:p>
                      <a:endParaRPr lang="fr-FR" sz="1200" dirty="0"/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fr-FR" sz="1200" dirty="0"/>
                        <a:t>Entretien approfondi sur les habitudes de vie du chat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fr-FR" sz="1200" dirty="0"/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fr-FR" sz="1200" dirty="0"/>
                        <a:t>Analyse de l’environnement du chat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fr-FR" sz="1200" dirty="0"/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fr-FR" sz="1200" dirty="0"/>
                        <a:t>Identification des causes du comportement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fr-FR" sz="1200" dirty="0"/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fr-FR" sz="1200" dirty="0"/>
                        <a:t>Conseils pratiques personnalisés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fr-FR" sz="1200" dirty="0"/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fr-FR" sz="1200" dirty="0"/>
                        <a:t>Plan  d’action personnalisé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endParaRPr lang="fr-FR" sz="1200" dirty="0"/>
                    </a:p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fr-FR" sz="1200" dirty="0"/>
                        <a:t>Compte-rendu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  inclus</a:t>
                      </a:r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r>
                        <a:rPr lang="fr-FR" sz="1200" dirty="0"/>
                        <a:t>Inclus</a:t>
                      </a:r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r>
                        <a:rPr lang="fr-FR" sz="1200" dirty="0"/>
                        <a:t>Inclus</a:t>
                      </a:r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r>
                        <a:rPr lang="fr-FR" sz="1200" dirty="0"/>
                        <a:t>Inclus</a:t>
                      </a:r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r>
                        <a:rPr lang="fr-FR" sz="1200" dirty="0"/>
                        <a:t>Inclus</a:t>
                      </a:r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r>
                        <a:rPr lang="fr-FR" sz="1200" dirty="0"/>
                        <a:t>Inclus</a:t>
                      </a:r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r>
                        <a:rPr lang="fr-FR" sz="1200" dirty="0"/>
                        <a:t>oui</a:t>
                      </a:r>
                    </a:p>
                    <a:p>
                      <a:pPr algn="ctr"/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Inclus</a:t>
                      </a:r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r>
                        <a:rPr lang="fr-FR" sz="1200" dirty="0"/>
                        <a:t>Inclus</a:t>
                      </a:r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r>
                        <a:rPr lang="fr-FR" sz="1200" dirty="0"/>
                        <a:t>Inclus</a:t>
                      </a:r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r>
                        <a:rPr lang="fr-FR" sz="1200" dirty="0"/>
                        <a:t>Inclus</a:t>
                      </a:r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r>
                        <a:rPr lang="fr-FR" sz="1200" dirty="0"/>
                        <a:t>Inclus</a:t>
                      </a:r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r>
                        <a:rPr lang="fr-FR" sz="1200" dirty="0"/>
                        <a:t>Inclus</a:t>
                      </a:r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r>
                        <a:rPr lang="fr-FR" sz="1200" dirty="0"/>
                        <a:t>oui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Inclus</a:t>
                      </a:r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r>
                        <a:rPr lang="fr-FR" sz="1200" dirty="0"/>
                        <a:t>Inclus</a:t>
                      </a:r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r>
                        <a:rPr lang="fr-FR" sz="1200" dirty="0"/>
                        <a:t>Inclus</a:t>
                      </a:r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r>
                        <a:rPr lang="fr-FR" sz="1200" dirty="0"/>
                        <a:t>Inclus</a:t>
                      </a:r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r>
                        <a:rPr lang="fr-FR" sz="1200" dirty="0"/>
                        <a:t>Inclus</a:t>
                      </a:r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r>
                        <a:rPr lang="fr-FR" sz="1200" dirty="0"/>
                        <a:t>Inclus</a:t>
                      </a:r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r>
                        <a:rPr lang="fr-FR" sz="1200" dirty="0"/>
                        <a:t>oui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415305"/>
                  </a:ext>
                </a:extLst>
              </a:tr>
              <a:tr h="449310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fr-FR" sz="1200" dirty="0"/>
                        <a:t>Suivi personnalisé pendant un mois (téléphone, mail, </a:t>
                      </a:r>
                      <a:r>
                        <a:rPr lang="fr-FR" sz="1200" dirty="0" err="1"/>
                        <a:t>what’s</a:t>
                      </a:r>
                      <a:r>
                        <a:rPr lang="fr-FR" sz="1200" dirty="0"/>
                        <a:t> App)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 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Inclus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Inclus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935250"/>
                  </a:ext>
                </a:extLst>
              </a:tr>
              <a:tr h="442459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fr-FR" sz="1200" dirty="0"/>
                        <a:t>Suivi personnalisé pendant deux mois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_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Inclus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814322"/>
                  </a:ext>
                </a:extLst>
              </a:tr>
              <a:tr h="439823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ü"/>
                      </a:pPr>
                      <a:r>
                        <a:rPr lang="fr-FR" sz="1200" dirty="0"/>
                        <a:t>Déplacement à domicile </a:t>
                      </a:r>
                      <a:r>
                        <a:rPr lang="fr-FR" sz="1000" dirty="0"/>
                        <a:t>(gratuit  dans un rayon de 25 kms)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Inclus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Inclus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Inclus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269405"/>
                  </a:ext>
                </a:extLst>
              </a:tr>
            </a:tbl>
          </a:graphicData>
        </a:graphic>
      </p:graphicFrame>
      <p:sp>
        <p:nvSpPr>
          <p:cNvPr id="37" name="ZoneTexte 36">
            <a:extLst>
              <a:ext uri="{FF2B5EF4-FFF2-40B4-BE49-F238E27FC236}">
                <a16:creationId xmlns:a16="http://schemas.microsoft.com/office/drawing/2014/main" id="{30D9A8FF-BEDD-B988-976A-00A53AF1998B}"/>
              </a:ext>
            </a:extLst>
          </p:cNvPr>
          <p:cNvSpPr txBox="1"/>
          <p:nvPr/>
        </p:nvSpPr>
        <p:spPr>
          <a:xfrm>
            <a:off x="2797521" y="5386812"/>
            <a:ext cx="87999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Pourquoi choisir  Animal O top ?       Plus de 12 ans d’expertise en comportement félin 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dirty="0"/>
              <a:t>Une réelle expertise des félins, en tant qu’éleveuse de chats depuis presque 20 ans, ce qui  est un atout majeur  !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dirty="0"/>
              <a:t>Une approche bienveillante, toujours personnalisée et un investissement réel et sérieux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dirty="0"/>
              <a:t>Un accompagnement sur mesure afin d’obtenir des résultats efficaces et surtout durables </a:t>
            </a:r>
          </a:p>
        </p:txBody>
      </p:sp>
      <p:pic>
        <p:nvPicPr>
          <p:cNvPr id="4" name="Graphique 3" descr="Chaton contour">
            <a:extLst>
              <a:ext uri="{FF2B5EF4-FFF2-40B4-BE49-F238E27FC236}">
                <a16:creationId xmlns:a16="http://schemas.microsoft.com/office/drawing/2014/main" id="{40B28545-89AB-57F3-0DD3-8585E8436D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56848" y="364317"/>
            <a:ext cx="366713" cy="36671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82CC753-C5E6-7679-41AB-E56206050A35}"/>
              </a:ext>
            </a:extLst>
          </p:cNvPr>
          <p:cNvSpPr txBox="1"/>
          <p:nvPr/>
        </p:nvSpPr>
        <p:spPr>
          <a:xfrm>
            <a:off x="181068" y="443385"/>
            <a:ext cx="2342885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/>
              <a:t>Au choix</a:t>
            </a:r>
          </a:p>
          <a:p>
            <a:r>
              <a:rPr lang="fr-FR" sz="1400" i="1" dirty="0"/>
              <a:t>Nos  3 forfaits félins  détaillés dans le tableau   </a:t>
            </a:r>
          </a:p>
          <a:p>
            <a:endParaRPr lang="fr-FR" sz="1400" i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b="1" i="1" dirty="0"/>
              <a:t> Essentiel </a:t>
            </a:r>
            <a:r>
              <a:rPr lang="fr-FR" sz="1400" i="1" dirty="0"/>
              <a:t>:  150 € pour comprendre la situation et repartir avec un plan d’action personnalisé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1400" i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b="1" i="1" dirty="0"/>
              <a:t>Accompagnement</a:t>
            </a:r>
            <a:r>
              <a:rPr lang="fr-FR" sz="1400" i="1" dirty="0"/>
              <a:t> :200 € pour être accompagné</a:t>
            </a:r>
            <a:r>
              <a:rPr lang="fr-FR" sz="1400" i="1"/>
              <a:t>(e)dans </a:t>
            </a:r>
            <a:r>
              <a:rPr lang="fr-FR" sz="1400" i="1" dirty="0"/>
              <a:t>la mise en  place de solutions pendant 1 mois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1400" i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b="1" i="1" dirty="0"/>
              <a:t>Sérénité</a:t>
            </a:r>
            <a:r>
              <a:rPr lang="fr-FR" sz="1400" i="1" dirty="0"/>
              <a:t> :290 €  pour un accompagnement renforcé et un suivi complet pendant 2 mois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1400" i="1" dirty="0"/>
          </a:p>
          <a:p>
            <a:endParaRPr lang="fr-FR" sz="1400" i="1" dirty="0"/>
          </a:p>
          <a:p>
            <a:r>
              <a:rPr lang="fr-FR" sz="1400" i="1" dirty="0"/>
              <a:t>* Pour toute autre prestation féline  ad-hoc nous consulter</a:t>
            </a:r>
          </a:p>
        </p:txBody>
      </p:sp>
      <p:pic>
        <p:nvPicPr>
          <p:cNvPr id="3" name="Graphique 2" descr="Chaton contour">
            <a:extLst>
              <a:ext uri="{FF2B5EF4-FFF2-40B4-BE49-F238E27FC236}">
                <a16:creationId xmlns:a16="http://schemas.microsoft.com/office/drawing/2014/main" id="{16BBF4F6-D994-AF2A-F4DC-1EFD48B4A2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22839" y="353030"/>
            <a:ext cx="366713" cy="366713"/>
          </a:xfrm>
          <a:prstGeom prst="rect">
            <a:avLst/>
          </a:prstGeom>
        </p:spPr>
      </p:pic>
      <p:pic>
        <p:nvPicPr>
          <p:cNvPr id="10" name="Graphique 9" descr="Chaton contour">
            <a:extLst>
              <a:ext uri="{FF2B5EF4-FFF2-40B4-BE49-F238E27FC236}">
                <a16:creationId xmlns:a16="http://schemas.microsoft.com/office/drawing/2014/main" id="{BC7FDB59-16D6-1B59-D73C-F429115EA7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64350" y="722083"/>
            <a:ext cx="366713" cy="366713"/>
          </a:xfrm>
          <a:prstGeom prst="rect">
            <a:avLst/>
          </a:prstGeom>
        </p:spPr>
      </p:pic>
      <p:pic>
        <p:nvPicPr>
          <p:cNvPr id="12" name="Graphique 11" descr="Chaton contour">
            <a:extLst>
              <a:ext uri="{FF2B5EF4-FFF2-40B4-BE49-F238E27FC236}">
                <a16:creationId xmlns:a16="http://schemas.microsoft.com/office/drawing/2014/main" id="{EB6EBEE8-6D51-81C3-3B1B-66CF1A2956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94666" y="251646"/>
            <a:ext cx="366713" cy="36671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ADDE774D-C22B-84A3-62DE-656E743954D7}"/>
                  </a:ext>
                </a:extLst>
              </p14:cNvPr>
              <p14:cNvContentPartPr/>
              <p14:nvPr/>
            </p14:nvContentPartPr>
            <p14:xfrm>
              <a:off x="5549183" y="742185"/>
              <a:ext cx="360" cy="36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ADDE774D-C22B-84A3-62DE-656E743954D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43063" y="736065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4D785817-79E3-DE91-428A-B4DF55412450}"/>
                  </a:ext>
                </a:extLst>
              </p14:cNvPr>
              <p14:cNvContentPartPr/>
              <p14:nvPr/>
            </p14:nvContentPartPr>
            <p14:xfrm>
              <a:off x="5223743" y="1910025"/>
              <a:ext cx="360" cy="36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4D785817-79E3-DE91-428A-B4DF5541245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17623" y="1903905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0D3924F2-2B23-95A6-F3FC-D2055BAA8DB5}"/>
                  </a:ext>
                </a:extLst>
              </p14:cNvPr>
              <p14:cNvContentPartPr/>
              <p14:nvPr/>
            </p14:nvContentPartPr>
            <p14:xfrm>
              <a:off x="5096663" y="696825"/>
              <a:ext cx="36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0D3924F2-2B23-95A6-F3FC-D2055BAA8DB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90543" y="690705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450D63F0-6017-D892-D981-230F95CAD8EE}"/>
                  </a:ext>
                </a:extLst>
              </p14:cNvPr>
              <p14:cNvContentPartPr/>
              <p14:nvPr/>
            </p14:nvContentPartPr>
            <p14:xfrm>
              <a:off x="5114663" y="750825"/>
              <a:ext cx="360" cy="360"/>
            </p14:xfrm>
          </p:contentPart>
        </mc:Choice>
        <mc:Fallback xmlns=""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450D63F0-6017-D892-D981-230F95CAD8E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08543" y="744705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5C30A849-895D-1D38-A021-CBCF0861D3B4}"/>
                  </a:ext>
                </a:extLst>
              </p14:cNvPr>
              <p14:cNvContentPartPr/>
              <p14:nvPr/>
            </p14:nvContentPartPr>
            <p14:xfrm>
              <a:off x="12810383" y="2244825"/>
              <a:ext cx="360" cy="3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5C30A849-895D-1D38-A021-CBCF0861D3B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804263" y="2238705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966CACBE-E819-2543-5B5D-61764B9DEA65}"/>
                  </a:ext>
                </a:extLst>
              </p14:cNvPr>
              <p14:cNvContentPartPr/>
              <p14:nvPr/>
            </p14:nvContentPartPr>
            <p14:xfrm>
              <a:off x="5075063" y="746865"/>
              <a:ext cx="30960" cy="4068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966CACBE-E819-2543-5B5D-61764B9DEA6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068943" y="740745"/>
                <a:ext cx="4320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39CCFDD2-0385-E5C3-435C-D2915D363329}"/>
                  </a:ext>
                </a:extLst>
              </p14:cNvPr>
              <p14:cNvContentPartPr/>
              <p14:nvPr/>
            </p14:nvContentPartPr>
            <p14:xfrm>
              <a:off x="5178023" y="198945"/>
              <a:ext cx="360" cy="360"/>
            </p14:xfrm>
          </p:contentPart>
        </mc:Choice>
        <mc:Fallback xmlns=""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39CCFDD2-0385-E5C3-435C-D2915D36332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71903" y="192825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640A8708-B8C3-12B5-41D1-53FB5CF9DC43}"/>
                  </a:ext>
                </a:extLst>
              </p14:cNvPr>
              <p14:cNvContentPartPr/>
              <p14:nvPr/>
            </p14:nvContentPartPr>
            <p14:xfrm>
              <a:off x="1421063" y="443385"/>
              <a:ext cx="360" cy="360"/>
            </p14:xfrm>
          </p:contentPart>
        </mc:Choice>
        <mc:Fallback xmlns=""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640A8708-B8C3-12B5-41D1-53FB5CF9DC4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14943" y="437265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1" name="Encre 20">
                <a:extLst>
                  <a:ext uri="{FF2B5EF4-FFF2-40B4-BE49-F238E27FC236}">
                    <a16:creationId xmlns:a16="http://schemas.microsoft.com/office/drawing/2014/main" id="{3EE2907F-1F22-22EA-A0D9-17E2CF5F1212}"/>
                  </a:ext>
                </a:extLst>
              </p14:cNvPr>
              <p14:cNvContentPartPr/>
              <p14:nvPr/>
            </p14:nvContentPartPr>
            <p14:xfrm>
              <a:off x="452303" y="2090745"/>
              <a:ext cx="360" cy="360"/>
            </p14:xfrm>
          </p:contentPart>
        </mc:Choice>
        <mc:Fallback xmlns="">
          <p:pic>
            <p:nvPicPr>
              <p:cNvPr id="21" name="Encre 20">
                <a:extLst>
                  <a:ext uri="{FF2B5EF4-FFF2-40B4-BE49-F238E27FC236}">
                    <a16:creationId xmlns:a16="http://schemas.microsoft.com/office/drawing/2014/main" id="{3EE2907F-1F22-22EA-A0D9-17E2CF5F121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6183" y="2084625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7D078E5B-6903-8413-4236-F64D7C83B8A3}"/>
              </a:ext>
            </a:extLst>
          </p:cNvPr>
          <p:cNvSpPr/>
          <p:nvPr/>
        </p:nvSpPr>
        <p:spPr>
          <a:xfrm>
            <a:off x="1972260" y="696825"/>
            <a:ext cx="560333" cy="2173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2337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259</Words>
  <Application>Microsoft Office PowerPoint</Application>
  <PresentationFormat>Grand écran</PresentationFormat>
  <Paragraphs>89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Pierre-Alain GUBIAN</dc:creator>
  <cp:lastModifiedBy>Pierre-Alain GUBIAN</cp:lastModifiedBy>
  <cp:revision>22</cp:revision>
  <dcterms:created xsi:type="dcterms:W3CDTF">2026-08-03T16:11:25Z</dcterms:created>
  <dcterms:modified xsi:type="dcterms:W3CDTF">2026-08-17T19:26:36Z</dcterms:modified>
</cp:coreProperties>
</file>